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5143500" type="screen16x9"/>
  <p:notesSz cx="6858000" cy="9144000"/>
  <p:embeddedFontLst>
    <p:embeddedFont>
      <p:font typeface="Arial Narrow" panose="020B0606020202030204" pitchFamily="34" charset="0"/>
      <p:regular r:id="rId17"/>
      <p:bold r:id="rId18"/>
      <p:italic r:id="rId19"/>
      <p:boldItalic r:id="rId20"/>
    </p:embeddedFont>
    <p:embeddedFont>
      <p:font typeface="Libre Franklin" pitchFamily="2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hpF6OiYpuJv9NP/Jya/6HeQG5t8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4E79E2-DDC6-F8FC-DA88-EAC4D3D02016}" v="8" dt="2025-09-01T08:50:33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customschemas.google.com/relationships/presentationmetadata" Target="metadata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8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7.fntdata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6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ïr Kees Evert Karel Campfens" userId="S::jair.campfens@epfl.ch::c29f1da0-3e1f-4ecd-ab53-6e79aef99d9e" providerId="AD" clId="Web-{7F4E79E2-DDC6-F8FC-DA88-EAC4D3D02016}"/>
    <pc:docChg chg="modSld">
      <pc:chgData name="Jaïr Kees Evert Karel Campfens" userId="S::jair.campfens@epfl.ch::c29f1da0-3e1f-4ecd-ab53-6e79aef99d9e" providerId="AD" clId="Web-{7F4E79E2-DDC6-F8FC-DA88-EAC4D3D02016}" dt="2025-09-01T08:50:33.293" v="6" actId="20577"/>
      <pc:docMkLst>
        <pc:docMk/>
      </pc:docMkLst>
      <pc:sldChg chg="modSp">
        <pc:chgData name="Jaïr Kees Evert Karel Campfens" userId="S::jair.campfens@epfl.ch::c29f1da0-3e1f-4ecd-ab53-6e79aef99d9e" providerId="AD" clId="Web-{7F4E79E2-DDC6-F8FC-DA88-EAC4D3D02016}" dt="2025-09-01T08:50:33.293" v="6" actId="20577"/>
        <pc:sldMkLst>
          <pc:docMk/>
          <pc:sldMk cId="0" sldId="256"/>
        </pc:sldMkLst>
        <pc:spChg chg="mod">
          <ac:chgData name="Jaïr Kees Evert Karel Campfens" userId="S::jair.campfens@epfl.ch::c29f1da0-3e1f-4ecd-ab53-6e79aef99d9e" providerId="AD" clId="Web-{7F4E79E2-DDC6-F8FC-DA88-EAC4D3D02016}" dt="2025-09-01T08:50:33.293" v="6" actId="20577"/>
          <ac:spMkLst>
            <pc:docMk/>
            <pc:sldMk cId="0" sldId="256"/>
            <ac:spMk id="67" creationId="{00000000-0000-0000-0000-000000000000}"/>
          </ac:spMkLst>
        </pc:spChg>
        <pc:spChg chg="mod">
          <ac:chgData name="Jaïr Kees Evert Karel Campfens" userId="S::jair.campfens@epfl.ch::c29f1da0-3e1f-4ecd-ab53-6e79aef99d9e" providerId="AD" clId="Web-{7F4E79E2-DDC6-F8FC-DA88-EAC4D3D02016}" dt="2025-09-01T08:48:31.573" v="0" actId="20577"/>
          <ac:spMkLst>
            <pc:docMk/>
            <pc:sldMk cId="0" sldId="256"/>
            <ac:spMk id="6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848910db03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63" name="Google Shape;63;g2848910db0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" name="Google Shape;8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e de titre">
  <p:cSld name="1_Diapositive de titr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848910db03_0_120"/>
          <p:cNvSpPr>
            <a:spLocks noGrp="1"/>
          </p:cNvSpPr>
          <p:nvPr>
            <p:ph type="pic" idx="2"/>
          </p:nvPr>
        </p:nvSpPr>
        <p:spPr>
          <a:xfrm>
            <a:off x="1331913" y="0"/>
            <a:ext cx="7812000" cy="4948200"/>
          </a:xfrm>
          <a:prstGeom prst="rect">
            <a:avLst/>
          </a:prstGeom>
          <a:noFill/>
          <a:ln>
            <a:noFill/>
          </a:ln>
        </p:spPr>
      </p:sp>
      <p:sp>
        <p:nvSpPr>
          <p:cNvPr id="11" name="Google Shape;11;g2848910db03_0_120"/>
          <p:cNvSpPr txBox="1">
            <a:spLocks noGrp="1"/>
          </p:cNvSpPr>
          <p:nvPr>
            <p:ph type="ctrTitle"/>
          </p:nvPr>
        </p:nvSpPr>
        <p:spPr>
          <a:xfrm>
            <a:off x="6405563" y="786535"/>
            <a:ext cx="2738400" cy="2338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Libre Franklin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g2848910db03_0_120"/>
          <p:cNvSpPr txBox="1"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15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13" name="Google Shape;13;g2848910db03_0_1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647" y="80283"/>
            <a:ext cx="1175300" cy="50865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g2848910db03_0_120"/>
          <p:cNvSpPr txBox="1">
            <a:spLocks noGrp="1"/>
          </p:cNvSpPr>
          <p:nvPr>
            <p:ph type="body" idx="3"/>
          </p:nvPr>
        </p:nvSpPr>
        <p:spPr>
          <a:xfrm>
            <a:off x="6400800" y="4683125"/>
            <a:ext cx="1828800" cy="460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000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90"/>
              <a:buNone/>
              <a:defRPr sz="11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g2848910db03_0_120"/>
          <p:cNvSpPr txBox="1">
            <a:spLocks noGrp="1"/>
          </p:cNvSpPr>
          <p:nvPr>
            <p:ph type="body" idx="4"/>
          </p:nvPr>
        </p:nvSpPr>
        <p:spPr>
          <a:xfrm>
            <a:off x="82550" y="4440264"/>
            <a:ext cx="6984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6860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630"/>
              <a:buFont typeface="Arial"/>
              <a:buChar char="•"/>
              <a:defRPr sz="7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4" orient="horz" pos="123">
          <p15:clr>
            <a:srgbClr val="FBAE40"/>
          </p15:clr>
        </p15:guide>
        <p15:guide id="5" orient="horz" pos="3117">
          <p15:clr>
            <a:srgbClr val="FBAE40"/>
          </p15:clr>
        </p15:guide>
        <p15:guide id="6" pos="83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4" name="Google Shape;54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6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7" name="Google Shape;57;p2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>
  <p:cSld name="Titre seul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2848910db03_0_127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200" cy="10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g2848910db03_0_127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00" cy="1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sp>
        <p:nvSpPr>
          <p:cNvPr id="19" name="Google Shape;19;g2848910db03_0_127"/>
          <p:cNvSpPr txBox="1">
            <a:spLocks noGrp="1"/>
          </p:cNvSpPr>
          <p:nvPr>
            <p:ph type="ftr" idx="11"/>
          </p:nvPr>
        </p:nvSpPr>
        <p:spPr>
          <a:xfrm rot="-5400000">
            <a:off x="7115938" y="1874075"/>
            <a:ext cx="3543300" cy="51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g2848910db03_0_0"/>
          <p:cNvPicPr preferRelativeResize="0"/>
          <p:nvPr/>
        </p:nvPicPr>
        <p:blipFill rotWithShape="1">
          <a:blip r:embed="rId3">
            <a:alphaModFix/>
          </a:blip>
          <a:srcRect t="2489" b="2498"/>
          <a:stretch/>
        </p:blipFill>
        <p:spPr>
          <a:xfrm>
            <a:off x="1252951" y="0"/>
            <a:ext cx="8120327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g2848910db03_0_0"/>
          <p:cNvSpPr txBox="1">
            <a:spLocks noGrp="1"/>
          </p:cNvSpPr>
          <p:nvPr>
            <p:ph type="ctrTitle"/>
          </p:nvPr>
        </p:nvSpPr>
        <p:spPr>
          <a:xfrm>
            <a:off x="1854201" y="786535"/>
            <a:ext cx="7289700" cy="23385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ibre Franklin"/>
              <a:buNone/>
            </a:pPr>
            <a:r>
              <a:rPr lang="en-GB" sz="2000" b="0"/>
              <a:t>ENV 501 / GR A3 30</a:t>
            </a:r>
            <a:br>
              <a:rPr lang="en-GB" sz="2000" b="0"/>
            </a:br>
            <a:br>
              <a:rPr lang="en-GB" sz="800" b="0"/>
            </a:br>
            <a:r>
              <a:rPr lang="en-GB" sz="4000"/>
              <a:t>Exercise session 2:</a:t>
            </a:r>
            <a:br>
              <a:rPr lang="en-GB" sz="4000"/>
            </a:br>
            <a:r>
              <a:rPr lang="en-GB" sz="4000"/>
              <a:t>Jupyter Notebook tutorial</a:t>
            </a:r>
            <a:endParaRPr/>
          </a:p>
        </p:txBody>
      </p:sp>
      <p:sp>
        <p:nvSpPr>
          <p:cNvPr id="67" name="Google Shape;67;g2848910db03_0_0"/>
          <p:cNvSpPr txBox="1">
            <a:spLocks noGrp="1"/>
          </p:cNvSpPr>
          <p:nvPr>
            <p:ph type="subTitle" idx="1"/>
          </p:nvPr>
        </p:nvSpPr>
        <p:spPr>
          <a:xfrm>
            <a:off x="4030133" y="3124922"/>
            <a:ext cx="3573000" cy="156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/>
          <a:p>
            <a: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Arial Narrow"/>
                <a:ea typeface="Arial Narrow"/>
                <a:cs typeface="Arial Narrow"/>
                <a:sym typeface="Arial Narrow"/>
              </a:rPr>
              <a:t>Teaching assistant:</a:t>
            </a:r>
            <a:endParaRPr lang="en-US">
              <a:solidFill>
                <a:srgbClr val="413C3A"/>
              </a:solidFill>
              <a:latin typeface="Arial Narrow"/>
              <a:ea typeface="Arial Narrow"/>
              <a:cs typeface="Arial Narrow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</a:pPr>
            <a:r>
              <a:rPr lang="en-US" b="1">
                <a:latin typeface="Arial Narrow"/>
                <a:ea typeface="Arial Narrow"/>
                <a:cs typeface="Arial Narrow"/>
                <a:sym typeface="Arial Narrow"/>
              </a:rPr>
              <a:t>Jair </a:t>
            </a:r>
            <a:r>
              <a:rPr lang="en-US" b="1" err="1">
                <a:latin typeface="Arial Narrow"/>
                <a:ea typeface="Arial Narrow"/>
                <a:cs typeface="Arial Narrow"/>
                <a:sym typeface="Arial Narrow"/>
              </a:rPr>
              <a:t>Campfens</a:t>
            </a:r>
            <a:endParaRPr lang="en-US" err="1">
              <a:solidFill>
                <a:srgbClr val="413C3A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Léonard </a:t>
            </a:r>
            <a:r>
              <a:rPr lang="en-US" b="1" dirty="0" err="1">
                <a:latin typeface="Arial Narrow"/>
                <a:ea typeface="Arial Narrow"/>
                <a:cs typeface="Arial Narrow"/>
              </a:rPr>
              <a:t>Léchot</a:t>
            </a:r>
            <a:endParaRPr dirty="0" err="1"/>
          </a:p>
        </p:txBody>
      </p:sp>
      <p:sp>
        <p:nvSpPr>
          <p:cNvPr id="68" name="Google Shape;68;g2848910db03_0_0"/>
          <p:cNvSpPr txBox="1">
            <a:spLocks noGrp="1"/>
          </p:cNvSpPr>
          <p:nvPr>
            <p:ph type="body" idx="3"/>
          </p:nvPr>
        </p:nvSpPr>
        <p:spPr>
          <a:xfrm>
            <a:off x="6400800" y="4683125"/>
            <a:ext cx="1828800" cy="460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000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b="1" dirty="0"/>
              <a:t>Fall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124" name="Google Shape;124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9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600">
                <a:solidFill>
                  <a:schemeClr val="dk1"/>
                </a:solidFill>
              </a:rPr>
              <a:t>2.	From your MFA diagrams, calculate the following indicators: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>
                <a:solidFill>
                  <a:schemeClr val="dk1"/>
                </a:solidFill>
              </a:rPr>
              <a:t>Physical trade balance (PTB)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/>
          </a:p>
        </p:txBody>
      </p:sp>
      <p:pic>
        <p:nvPicPr>
          <p:cNvPr id="125" name="Google Shape;125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25700" y="2240083"/>
            <a:ext cx="3780600" cy="2626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131" name="Google Shape;131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9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600">
                <a:solidFill>
                  <a:schemeClr val="dk1"/>
                </a:solidFill>
              </a:rPr>
              <a:t>2.	From your MFA diagrams, calculate the following indicators: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>
                <a:solidFill>
                  <a:schemeClr val="dk1"/>
                </a:solidFill>
              </a:rPr>
              <a:t>Resource productivity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/>
          </a:p>
        </p:txBody>
      </p:sp>
      <p:pic>
        <p:nvPicPr>
          <p:cNvPr id="132" name="Google Shape;132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25700" y="2240083"/>
            <a:ext cx="3780600" cy="2626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74" name="Google Shape;74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>
                <a:solidFill>
                  <a:schemeClr val="dk1"/>
                </a:solidFill>
              </a:rPr>
              <a:t>Exercise 1</a:t>
            </a:r>
            <a:endParaRPr b="1">
              <a:solidFill>
                <a:schemeClr val="dk1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>
                <a:solidFill>
                  <a:schemeClr val="dk1"/>
                </a:solidFill>
              </a:rPr>
              <a:t>Compare the 2022 domestic material consumption (DMC) of Switzerland, Japan, and India.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endParaRPr sz="1600">
              <a:solidFill>
                <a:schemeClr val="lt1"/>
              </a:solidFill>
              <a:highlight>
                <a:srgbClr val="FF0000"/>
              </a:highlight>
            </a:endParaRPr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 sz="1600">
              <a:solidFill>
                <a:srgbClr val="FF0000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8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>
                <a:solidFill>
                  <a:schemeClr val="dk1"/>
                </a:solidFill>
              </a:rPr>
              <a:t>Exercise 1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400">
                <a:solidFill>
                  <a:schemeClr val="dk1"/>
                </a:solidFill>
              </a:rPr>
              <a:t>How would you interpret these values and/or explain these differences? (consider country demographics, economy and development, decoupling etc.)</a:t>
            </a:r>
            <a:endParaRPr sz="14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 sz="16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86" name="Google Shape;86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023400" cy="35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>
                <a:solidFill>
                  <a:schemeClr val="dk1"/>
                </a:solidFill>
              </a:rPr>
              <a:t>Exercise 1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-GB" sz="1600">
                <a:solidFill>
                  <a:schemeClr val="dk1"/>
                </a:solidFill>
              </a:rPr>
              <a:t>2.	Considering the GDP and population size, plot the material consumption intensity</a:t>
            </a:r>
            <a:r>
              <a:rPr lang="en-GB" sz="1600" baseline="30000">
                <a:solidFill>
                  <a:schemeClr val="dk1"/>
                </a:solidFill>
              </a:rPr>
              <a:t>1</a:t>
            </a:r>
            <a:r>
              <a:rPr lang="en-GB" sz="1600">
                <a:solidFill>
                  <a:schemeClr val="dk1"/>
                </a:solidFill>
              </a:rPr>
              <a:t>, per capita DMC, and per capita material footprint (i.e. RMC) of Switzerland, China, and the United States from 2007 to 2022.</a:t>
            </a: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92" name="Google Shape;92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29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>
                <a:solidFill>
                  <a:schemeClr val="dk1"/>
                </a:solidFill>
              </a:rPr>
              <a:t>Exercise 1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-GB" sz="1400">
                <a:solidFill>
                  <a:schemeClr val="dk1"/>
                </a:solidFill>
              </a:rPr>
              <a:t>Interpret the trend of these indicators across the years. How would you explain the differences observed among the countries?</a:t>
            </a:r>
            <a:endParaRPr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98" name="Google Shape;98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9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lang="en-GB" sz="1600">
                <a:solidFill>
                  <a:schemeClr val="dk1"/>
                </a:solidFill>
              </a:rPr>
              <a:t>Establish the economy-wide MFAs for France, the United Kingdom, and Spain (2022). Consider only the following flows into and out of the economy: domestic extraction of materials, imports, domestic processed outputs, and exports (see Figure 1). Flows within the economy can be ignored.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104" name="Google Shape;104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9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sz="1400">
                <a:solidFill>
                  <a:schemeClr val="dk1"/>
                </a:solidFill>
              </a:rPr>
              <a:t>What are the key differences among the countries?</a:t>
            </a: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sz="1400">
                <a:solidFill>
                  <a:schemeClr val="dk1"/>
                </a:solidFill>
              </a:rPr>
              <a:t>What can you say about the accumulation of material within the economy?</a:t>
            </a: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sz="1400">
                <a:solidFill>
                  <a:schemeClr val="dk1"/>
                </a:solidFill>
              </a:rPr>
              <a:t>What is the effect of GDP and population size on the results? Is there any evidence of decoupling?</a:t>
            </a:r>
            <a:endParaRPr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110" name="Google Shape;110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9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600">
                <a:solidFill>
                  <a:schemeClr val="dk1"/>
                </a:solidFill>
              </a:rPr>
              <a:t>2.	From your MFA diagrams, calculate the following indicators: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>
                <a:solidFill>
                  <a:schemeClr val="dk1"/>
                </a:solidFill>
              </a:rPr>
              <a:t>Direct material input (DMI)</a:t>
            </a:r>
            <a:endParaRPr sz="1600">
              <a:solidFill>
                <a:schemeClr val="dk1"/>
              </a:solidFill>
            </a:endParaRPr>
          </a:p>
          <a:p>
            <a:pPr marL="91440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/>
          </a:p>
        </p:txBody>
      </p:sp>
      <p:pic>
        <p:nvPicPr>
          <p:cNvPr id="111" name="Google Shape;11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25700" y="2240083"/>
            <a:ext cx="3780600" cy="2626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117" name="Google Shape;117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9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600">
                <a:solidFill>
                  <a:schemeClr val="dk1"/>
                </a:solidFill>
              </a:rPr>
              <a:t>2.	From your MFA diagrams, calculate the following indicators: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>
                <a:solidFill>
                  <a:schemeClr val="dk1"/>
                </a:solidFill>
              </a:rPr>
              <a:t>Domestic material consumption (DMC)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/>
          </a:p>
        </p:txBody>
      </p:sp>
      <p:pic>
        <p:nvPicPr>
          <p:cNvPr id="118" name="Google Shape;118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25700" y="2240083"/>
            <a:ext cx="3780600" cy="2626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08d73de-0495-4335-b526-25e9a5686b67">
      <Terms xmlns="http://schemas.microsoft.com/office/infopath/2007/PartnerControls"/>
    </lcf76f155ced4ddcb4097134ff3c332f>
    <TaxCatchAll xmlns="6129daf1-176f-4b1a-9ac7-5a859e119d6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2D77D7E972E34C837CC973A52FFE09" ma:contentTypeVersion="16" ma:contentTypeDescription="Crée un document." ma:contentTypeScope="" ma:versionID="ef6af1d14888bc7b210590c7340fc6af">
  <xsd:schema xmlns:xsd="http://www.w3.org/2001/XMLSchema" xmlns:xs="http://www.w3.org/2001/XMLSchema" xmlns:p="http://schemas.microsoft.com/office/2006/metadata/properties" xmlns:ns2="708d73de-0495-4335-b526-25e9a5686b67" xmlns:ns3="6129daf1-176f-4b1a-9ac7-5a859e119d61" targetNamespace="http://schemas.microsoft.com/office/2006/metadata/properties" ma:root="true" ma:fieldsID="8c891e807966e45a427752fc5e398b5e" ns2:_="" ns3:_="">
    <xsd:import namespace="708d73de-0495-4335-b526-25e9a5686b67"/>
    <xsd:import namespace="6129daf1-176f-4b1a-9ac7-5a859e119d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8d73de-0495-4335-b526-25e9a5686b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0221fbda-75be-4c33-b0c8-319ad1a563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29daf1-176f-4b1a-9ac7-5a859e119d6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256fbfa-0b5c-45c0-be81-8e495ea148b1}" ma:internalName="TaxCatchAll" ma:showField="CatchAllData" ma:web="6129daf1-176f-4b1a-9ac7-5a859e119d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BD0EE4-A75E-457D-A5F5-5C8DD7B9FF56}">
  <ds:schemaRefs>
    <ds:schemaRef ds:uri="http://schemas.microsoft.com/office/2006/metadata/properties"/>
    <ds:schemaRef ds:uri="http://schemas.microsoft.com/office/infopath/2007/PartnerControls"/>
    <ds:schemaRef ds:uri="708d73de-0495-4335-b526-25e9a5686b67"/>
    <ds:schemaRef ds:uri="6129daf1-176f-4b1a-9ac7-5a859e119d61"/>
  </ds:schemaRefs>
</ds:datastoreItem>
</file>

<file path=customXml/itemProps2.xml><?xml version="1.0" encoding="utf-8"?>
<ds:datastoreItem xmlns:ds="http://schemas.openxmlformats.org/officeDocument/2006/customXml" ds:itemID="{381E5102-D7F6-49B9-9755-D0D83FA5A1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2C5CC4-E9D1-4530-81F0-C7EDD2F0B6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8d73de-0495-4335-b526-25e9a5686b67"/>
    <ds:schemaRef ds:uri="6129daf1-176f-4b1a-9ac7-5a859e119d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Diavoorstelling (16:9)</PresentationFormat>
  <Slides>11</Slides>
  <Notes>11</Notes>
  <HiddenSlides>0</HiddenSlide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Simple Light</vt:lpstr>
      <vt:lpstr>ENV 501 / GR A3 30  Exercise session 2: Jupyter Notebook tutorial</vt:lpstr>
      <vt:lpstr>Week 2 Exercises</vt:lpstr>
      <vt:lpstr>Week 2 Exercises</vt:lpstr>
      <vt:lpstr>Week 2 Exercises</vt:lpstr>
      <vt:lpstr>Week 2 Exercises</vt:lpstr>
      <vt:lpstr>Week 2 Exercises</vt:lpstr>
      <vt:lpstr>Week 2 Exercises</vt:lpstr>
      <vt:lpstr>Week 2 Exercises</vt:lpstr>
      <vt:lpstr>Week 2 Exercises</vt:lpstr>
      <vt:lpstr>Week 2 Exercises</vt:lpstr>
      <vt:lpstr>Week 2 Exercises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5</cp:revision>
  <dcterms:modified xsi:type="dcterms:W3CDTF">2025-09-01T08:50:33Z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0x0101002A2D77D7E972E34C837CC973A52FFE09</vt:lpwstr>
  </property>
  <property fmtid="{D5CDD505-2E9C-101B-9397-08002B2CF9AE}" pid="3" name="MediaServiceImageTags">
    <vt:lpwstr/>
  </property>
</Properties>
</file>